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37.xml.rels" ContentType="application/vnd.openxmlformats-package.relationships+xml"/>
  <Override PartName="/ppt/slides/_rels/slide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1.gif" ContentType="image/gif"/>
  <Override PartName="/ppt/media/image5.png" ContentType="image/png"/>
  <Override PartName="/ppt/media/image14.png" ContentType="image/png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2.png" ContentType="image/png"/>
  <Override PartName="/ppt/media/image1.wmf" ContentType="image/x-wmf"/>
  <Override PartName="/ppt/media/image25.png" ContentType="image/png"/>
  <Override PartName="/ppt/media/image6.png" ContentType="image/png"/>
  <Override PartName="/ppt/media/image15.png" ContentType="image/png"/>
  <Override PartName="/ppt/media/image7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</p:sldIdLst>
  <p:sldSz cx="9601200" cy="73152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BA5F17F-1F8F-4D2F-BCE1-0276E76461C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1F0E4A-A519-4000-8356-81572B8AA51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4328640" cy="569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03720" y="1032840"/>
            <a:ext cx="4328640" cy="569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95246B-0ED5-44D6-8DE1-E6977E9709B6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476D1F9-50B1-495C-AF7D-961351A23737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049D4E-4489-432B-ADEC-C655C478971B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C886960-76A2-4D69-AE4A-2C11DBD9BF49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F640120-13FB-49BB-AABE-92CAF6A61225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32F067B-0354-4828-8EFF-0A6D1EFCC92F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TextBox 1"/>
          <p:cNvSpPr/>
          <p:nvPr/>
        </p:nvSpPr>
        <p:spPr>
          <a:xfrm>
            <a:off x="363960" y="6863040"/>
            <a:ext cx="6606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27957449-6005-474D-81C2-DB80962D215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79880" y="1711440"/>
            <a:ext cx="8640720" cy="424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TextBox 1"/>
          <p:cNvSpPr/>
          <p:nvPr/>
        </p:nvSpPr>
        <p:spPr>
          <a:xfrm>
            <a:off x="363960" y="6863040"/>
            <a:ext cx="6606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2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0C6B1869-202D-405A-9DAD-6F3E05BEB88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TextBox 1"/>
          <p:cNvSpPr/>
          <p:nvPr/>
        </p:nvSpPr>
        <p:spPr>
          <a:xfrm>
            <a:off x="363960" y="6863040"/>
            <a:ext cx="6606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58360" y="1032840"/>
            <a:ext cx="4328280" cy="5695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03720" y="1032840"/>
            <a:ext cx="4328280" cy="5695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3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01ED2FA2-9D10-49A2-AF26-7BEF0588B424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1"/>
          <p:cNvSpPr/>
          <p:nvPr/>
        </p:nvSpPr>
        <p:spPr>
          <a:xfrm>
            <a:off x="363960" y="6863040"/>
            <a:ext cx="6606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4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FE6ACABF-A13A-42A3-A78C-243A412CBFA6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1"/>
          <p:cNvSpPr/>
          <p:nvPr/>
        </p:nvSpPr>
        <p:spPr>
          <a:xfrm>
            <a:off x="363960" y="6863040"/>
            <a:ext cx="6606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sldNum" idx="5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BE257AB8-CF27-4356-86CB-E15A12655A31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TextBox 1"/>
          <p:cNvSpPr/>
          <p:nvPr/>
        </p:nvSpPr>
        <p:spPr>
          <a:xfrm>
            <a:off x="363960" y="6863040"/>
            <a:ext cx="6606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sldNum" idx="6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E80BC20D-22D4-4FAB-9C10-186D6EDB7661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TextBox 1"/>
          <p:cNvSpPr/>
          <p:nvPr/>
        </p:nvSpPr>
        <p:spPr>
          <a:xfrm>
            <a:off x="363960" y="6863040"/>
            <a:ext cx="6606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sldNum" idx="7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7FF3AA79-B96D-4662-9D08-E1B9AB496BFD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TextBox 1"/>
          <p:cNvSpPr/>
          <p:nvPr/>
        </p:nvSpPr>
        <p:spPr>
          <a:xfrm>
            <a:off x="363960" y="6863040"/>
            <a:ext cx="6606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8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1A0B97B4-B9E2-401D-90F7-126B0A565CC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TextBox 1"/>
          <p:cNvSpPr/>
          <p:nvPr/>
        </p:nvSpPr>
        <p:spPr>
          <a:xfrm>
            <a:off x="363960" y="6863040"/>
            <a:ext cx="66067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dt" idx="9"/>
          </p:nvPr>
        </p:nvSpPr>
        <p:spPr>
          <a:xfrm>
            <a:off x="362160" y="6880680"/>
            <a:ext cx="2239920" cy="22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analog.com/media/en/technical-documentation/data-sheets/ADXL345.pdf" TargetMode="Externa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gif"/><Relationship Id="rId5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who.int/mental_health/mhgap/epi_slides.pdf" TargetMode="External"/><Relationship Id="rId2" Type="http://schemas.openxmlformats.org/officeDocument/2006/relationships/hyperlink" Target="https://www.who.int/mental_health/mhgap/epi_slides.pdf" TargetMode="External"/><Relationship Id="rId3" Type="http://schemas.openxmlformats.org/officeDocument/2006/relationships/hyperlink" Target="https://www.who.int/mental_health/mhgap/epi_slides.pdf" TargetMode="External"/><Relationship Id="rId4" Type="http://schemas.openxmlformats.org/officeDocument/2006/relationships/image" Target="../media/image1.wmf"/><Relationship Id="rId5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www.empatica.com/embrace2/" TargetMode="External"/><Relationship Id="rId2" Type="http://schemas.openxmlformats.org/officeDocument/2006/relationships/hyperlink" Target="https://www.empatica.com/embrace2/" TargetMode="External"/><Relationship Id="rId3" Type="http://schemas.openxmlformats.org/officeDocument/2006/relationships/hyperlink" Target="https://www.samialert.com/" TargetMode="External"/><Relationship Id="rId4" Type="http://schemas.openxmlformats.org/officeDocument/2006/relationships/hyperlink" Target="https://www.academia.edu/113647106/The_Open_Seizure_Database_Facilitating_Research_Into_Non_EEG_Seizure_Detection?uc-sb-sw=99356511" TargetMode="External"/><Relationship Id="rId5" Type="http://schemas.openxmlformats.org/officeDocument/2006/relationships/hyperlink" Target="https://www.techrxiv.org/users/692829/articles/1095532-enhanced-non-eeg-multimodal-seizure-detection-a-real-world-model-for-identifying-generalised-seizures-across-the-ictal-state" TargetMode="External"/><Relationship Id="rId6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openseizuredetector.org.uk/" TargetMode="External"/><Relationship Id="rId2" Type="http://schemas.openxmlformats.org/officeDocument/2006/relationships/hyperlink" Target="https://github.com/openseizuredetector" TargetMode="External"/><Relationship Id="rId3" Type="http://schemas.openxmlformats.org/officeDocument/2006/relationships/hyperlink" Target="https://www.seizure-journal.com/action/showPdf?pii=S1059-1311%2816%2930114-5" TargetMode="External"/><Relationship Id="rId4" Type="http://schemas.openxmlformats.org/officeDocument/2006/relationships/hyperlink" Target="https://www.seizure-journal.com/action/showPdf?pii=S1059-1311%2816%2930114-5" TargetMode="External"/><Relationship Id="rId5" Type="http://schemas.openxmlformats.org/officeDocument/2006/relationships/hyperlink" Target="https://www.seizure-journal.com/action/showPdf?pii=S1059-1311%2816%2930114-5" TargetMode="External"/><Relationship Id="rId6" Type="http://schemas.openxmlformats.org/officeDocument/2006/relationships/hyperlink" Target="https://reader.elsevier.com/reader/sd/pii/S1059131115002204?token=F4001DFA3334F68464494CEF15C71EEB29DDE5EE902904B8102D18CB1A9870641964502F195DF5B94B3811F86481C0EC" TargetMode="External"/><Relationship Id="rId7" Type="http://schemas.openxmlformats.org/officeDocument/2006/relationships/hyperlink" Target="https://reader.elsevier.com/reader/sd/pii/S1059131115002204?token=F4001DFA3334F68464494CEF15C71EEB29DDE5EE902904B8102D18CB1A9870641964502F195DF5B94B3811F86481C0EC" TargetMode="External"/><Relationship Id="rId8" Type="http://schemas.openxmlformats.org/officeDocument/2006/relationships/hyperlink" Target="https://reader.elsevier.com/reader/sd/pii/S1059131115002204?token=F4001DFA3334F68464494CEF15C71EEB29DDE5EE902904B8102D18CB1A9870641964502F195DF5B94B3811F86481C0EC" TargetMode="External"/><Relationship Id="rId9" Type="http://schemas.openxmlformats.org/officeDocument/2006/relationships/hyperlink" Target="https://reader.elsevier.com/reader/sd/pii/S1059131115002204?token=F4001DFA3334F68464494CEF15C71EEB29DDE5EE902904B8102D18CB1A9870641964502F195DF5B94B3811F86481C0EC" TargetMode="External"/><Relationship Id="rId10" Type="http://schemas.openxmlformats.org/officeDocument/2006/relationships/hyperlink" Target="https://doi.org/10.3390/electronics9060968" TargetMode="External"/><Relationship Id="rId11" Type="http://schemas.openxmlformats.org/officeDocument/2006/relationships/hyperlink" Target="https://www.techrxiv.org/users/692829/articles/682772-the-open-seizure-database-facilitating-research-into-non-eeg-seizure-detection" TargetMode="External"/><Relationship Id="rId12" Type="http://schemas.openxmlformats.org/officeDocument/2006/relationships/hyperlink" Target="https://www.techrxiv.org/users/692829/articles/1095532-enhanced-non-eeg-multimodal-seizure-detection-a-real-world-model-for-identifying-generalised-seizures-across-the-ictal-state" TargetMode="External"/><Relationship Id="rId1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epilepsy.com/start-here/about-epilepsy-basics/how-serious-are-seizures" TargetMode="External"/><Relationship Id="rId2" Type="http://schemas.openxmlformats.org/officeDocument/2006/relationships/hyperlink" Target="https://www.nhs.uk/conditions/what-to-do-if-someone-has-a-seizure-fit/" TargetMode="External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openseizuredetector.org.uk/" TargetMode="External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link.springer.com/article/10.1186/1687-6180-2014-183" TargetMode="External"/><Relationship Id="rId2" Type="http://schemas.openxmlformats.org/officeDocument/2006/relationships/hyperlink" Target="https://link.springer.com/article/10.1186/1687-6180-2014-183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56720" y="1586880"/>
            <a:ext cx="8566920" cy="3112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Detection of Epileptic Seizures in a domestic environment</a:t>
            </a:r>
            <a:br>
              <a:rPr sz="3600"/>
            </a:b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…and turning it into a useable consumer device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512000" y="4797360"/>
            <a:ext cx="7056720" cy="14040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Graham Jones, OpenSeizureDetector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Issue 2, 03 November 2024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sldNum" idx="10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7D04B7CC-1C1C-4783-9606-50F7E69FE01D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920" cy="1672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Accelerometer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720" cy="19940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19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E8E6AF97-07A0-4EAF-8C1A-994634C67C46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Wrist Worn Accelerometer (1)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0" y="1032840"/>
            <a:ext cx="9428760" cy="4993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You can buy tiny accelerometers on a chip (e.g </a:t>
            </a:r>
            <a:r>
              <a:rPr b="0" lang="en-GB" sz="18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ADXL345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 – 4mg/LSB, over 100Hz 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sample frequency, data buffer with interrupt driven output)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but it is a SMD so a pain to connect!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We expect the seizure movement to be in the 3-8Hz range.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Sample at 25Hz or greater means we can detect up to 12.5Hz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Shoehorn an integer based FFT library onto a well known microcontroller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Look for an excess of movement in the 3-8Hz range compared to the rest of the 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spectrum.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Add a buzzer, clock and memory card for logging….Very first prototype shown 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below.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20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8183F225-1758-4CA7-BA16-E5ACCBB15AD7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4" name="Picture 4" descr=""/>
          <p:cNvPicPr/>
          <p:nvPr/>
        </p:nvPicPr>
        <p:blipFill>
          <a:blip r:embed="rId2"/>
          <a:srcRect l="33762" t="37603" r="25019" b="16544"/>
          <a:stretch/>
        </p:blipFill>
        <p:spPr>
          <a:xfrm>
            <a:off x="713880" y="3945960"/>
            <a:ext cx="3156120" cy="300744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5" descr=""/>
          <p:cNvPicPr/>
          <p:nvPr/>
        </p:nvPicPr>
        <p:blipFill>
          <a:blip r:embed="rId3"/>
          <a:srcRect l="7031" t="12687" r="0" b="10605"/>
          <a:stretch/>
        </p:blipFill>
        <p:spPr>
          <a:xfrm>
            <a:off x="4165560" y="3945960"/>
            <a:ext cx="4866120" cy="301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Wrist Worn Accelerometer (2)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123840" y="904320"/>
            <a:ext cx="9304920" cy="55980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Surprisingly, it worked pretty well – can clearly detect ‘seizure like’ movements 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when worn on the wrist.   Could also work on a bicep, but signal less distinct.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But very bulky and flattened a 9V battery in a few hours, so not practical.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Tried attaching an accelerometer to a floor board, but it was an abysmal failure!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We did go back to the wrist worn accelerometer in the end though – more later…..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21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504FE7DE-D86C-4461-940A-7889C9DCB751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9" name="Picture 2" descr="Epileptic Seizure Detector (2)"/>
          <p:cNvPicPr/>
          <p:nvPr/>
        </p:nvPicPr>
        <p:blipFill>
          <a:blip r:embed="rId1"/>
          <a:stretch/>
        </p:blipFill>
        <p:spPr>
          <a:xfrm>
            <a:off x="1720440" y="1580400"/>
            <a:ext cx="6287400" cy="388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920" cy="1672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Microsoft Kinect Video Game Controller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720" cy="19940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22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33E5C621-1614-4152-9DED-541CEAB5D514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Video Game Depth Camera (1)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0" y="1032840"/>
            <a:ext cx="9428760" cy="33678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Because of Benjamin’s Autism, and refusal to sleep in a bed, we really wanted a </a:t>
            </a:r>
            <a:r>
              <a:rPr b="1" lang="en-GB" sz="2000" spc="-1" strike="noStrike">
                <a:solidFill>
                  <a:schemeClr val="dk1"/>
                </a:solidFill>
                <a:latin typeface="Arial"/>
              </a:rPr>
              <a:t>non-contact way of monitoring 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him.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Microsoft Kinect sensor is rather clever in that it contains a </a:t>
            </a:r>
            <a:r>
              <a:rPr b="1" lang="en-GB" sz="2000" spc="-1" strike="noStrike">
                <a:solidFill>
                  <a:schemeClr val="dk1"/>
                </a:solidFill>
                <a:latin typeface="Arial"/>
              </a:rPr>
              <a:t>Depth Camera 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where the pixel values are the distance of the object at that position from the camera.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It works by projecting an </a:t>
            </a: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array of NIR dots 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into the room, which are detected by a CMOS camera that is offset from the light source.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Some knowledge of the geometry and shape of the array of dots means you can calculate distance.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Fortunately the Kinect Sensor did all the geometry, and there is an open source driver for it, so I just received a series of images where the pixel values are distance from the camera.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Picture 6" descr=""/>
          <p:cNvPicPr/>
          <p:nvPr/>
        </p:nvPicPr>
        <p:blipFill>
          <a:blip r:embed="rId1"/>
          <a:stretch/>
        </p:blipFill>
        <p:spPr>
          <a:xfrm>
            <a:off x="302040" y="4323240"/>
            <a:ext cx="2831040" cy="187524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4" descr=""/>
          <p:cNvPicPr/>
          <p:nvPr/>
        </p:nvPicPr>
        <p:blipFill>
          <a:blip r:embed="rId2"/>
          <a:stretch/>
        </p:blipFill>
        <p:spPr>
          <a:xfrm>
            <a:off x="3223800" y="4323240"/>
            <a:ext cx="6205320" cy="298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Video Game Depth Camera (2)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0" y="1032840"/>
            <a:ext cx="6148440" cy="5695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Compare Depth Camera frames to measure velocity of features in the room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Image Processing Approach is to collect a series of images and process them to extract a measure of the amount of movement of the test subject: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23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FC1CDFCA-5625-474B-9E31-9BF5F92C760C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0" name="Picture 7" descr=""/>
          <p:cNvPicPr/>
          <p:nvPr/>
        </p:nvPicPr>
        <p:blipFill>
          <a:blip r:embed="rId1"/>
          <a:stretch/>
        </p:blipFill>
        <p:spPr>
          <a:xfrm>
            <a:off x="7450920" y="1043280"/>
            <a:ext cx="1881000" cy="141084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8" descr=""/>
          <p:cNvPicPr/>
          <p:nvPr/>
        </p:nvPicPr>
        <p:blipFill>
          <a:blip r:embed="rId2"/>
          <a:stretch/>
        </p:blipFill>
        <p:spPr>
          <a:xfrm>
            <a:off x="7449480" y="2653560"/>
            <a:ext cx="1979280" cy="148428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9" descr=""/>
          <p:cNvPicPr/>
          <p:nvPr/>
        </p:nvPicPr>
        <p:blipFill>
          <a:blip r:embed="rId3"/>
          <a:stretch/>
        </p:blipFill>
        <p:spPr>
          <a:xfrm>
            <a:off x="7450920" y="4534560"/>
            <a:ext cx="2031480" cy="152316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1"/>
          <p:cNvSpPr/>
          <p:nvPr/>
        </p:nvSpPr>
        <p:spPr>
          <a:xfrm>
            <a:off x="6255720" y="1126080"/>
            <a:ext cx="11847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Background Image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12"/>
          <p:cNvSpPr/>
          <p:nvPr/>
        </p:nvSpPr>
        <p:spPr>
          <a:xfrm>
            <a:off x="6265080" y="2588760"/>
            <a:ext cx="11847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With Test Subject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Box 13"/>
          <p:cNvSpPr/>
          <p:nvPr/>
        </p:nvSpPr>
        <p:spPr>
          <a:xfrm>
            <a:off x="6149160" y="4147200"/>
            <a:ext cx="118476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Subtract Background to give ‘current’ image of subject.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Box 14"/>
          <p:cNvSpPr/>
          <p:nvPr/>
        </p:nvSpPr>
        <p:spPr>
          <a:xfrm>
            <a:off x="5124960" y="5873400"/>
            <a:ext cx="2601000" cy="11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For each frame, subtract rolling average of ‘current’ images, and amplify the differences – small movements show up clearly.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7" name="Straight Arrow Connector 5"/>
          <p:cNvCxnSpPr/>
          <p:nvPr/>
        </p:nvCxnSpPr>
        <p:spPr>
          <a:xfrm>
            <a:off x="9030600" y="2200680"/>
            <a:ext cx="720" cy="732600"/>
          </a:xfrm>
          <a:prstGeom prst="straightConnector1">
            <a:avLst/>
          </a:prstGeom>
          <a:ln w="1016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108" name="Straight Arrow Connector 15"/>
          <p:cNvCxnSpPr/>
          <p:nvPr/>
        </p:nvCxnSpPr>
        <p:spPr>
          <a:xfrm>
            <a:off x="9145800" y="3998880"/>
            <a:ext cx="720" cy="732960"/>
          </a:xfrm>
          <a:prstGeom prst="straightConnector1">
            <a:avLst/>
          </a:prstGeom>
          <a:ln w="101600">
            <a:solidFill>
              <a:srgbClr val="ff0000"/>
            </a:solidFill>
            <a:round/>
            <a:tailEnd len="med" type="triangle" w="med"/>
          </a:ln>
        </p:spPr>
      </p:cxnSp>
      <p:sp>
        <p:nvSpPr>
          <p:cNvPr id="109" name="TextBox 20"/>
          <p:cNvSpPr/>
          <p:nvPr/>
        </p:nvSpPr>
        <p:spPr>
          <a:xfrm>
            <a:off x="160920" y="4426920"/>
            <a:ext cx="1966320" cy="20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Pick out the largest bright area, which we assume is Benjamin, and calculate its intensity – this is a measure of how much he is moving.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Record this into a time series for analysis.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22" descr=""/>
          <p:cNvPicPr/>
          <p:nvPr/>
        </p:nvPicPr>
        <p:blipFill>
          <a:blip r:embed="rId4"/>
          <a:stretch/>
        </p:blipFill>
        <p:spPr>
          <a:xfrm>
            <a:off x="2055240" y="4426920"/>
            <a:ext cx="3069000" cy="2301480"/>
          </a:xfrm>
          <a:prstGeom prst="rect">
            <a:avLst/>
          </a:prstGeom>
          <a:ln w="0">
            <a:noFill/>
          </a:ln>
        </p:spPr>
      </p:pic>
      <p:cxnSp>
        <p:nvCxnSpPr>
          <p:cNvPr id="111" name="Straight Arrow Connector 16"/>
          <p:cNvCxnSpPr/>
          <p:nvPr/>
        </p:nvCxnSpPr>
        <p:spPr>
          <a:xfrm flipH="1">
            <a:off x="4937760" y="5684400"/>
            <a:ext cx="2789640" cy="720"/>
          </a:xfrm>
          <a:prstGeom prst="straightConnector1">
            <a:avLst/>
          </a:prstGeom>
          <a:ln w="101600">
            <a:solidFill>
              <a:srgbClr val="ff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Video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Game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Depth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Came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ra (3)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77400" y="1032840"/>
            <a:ext cx="4988160" cy="50166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Develop the image analysis calculation route to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Record the total brightness of the resulting image for each frame.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Look for peaks in the brightness time series.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Interpret peaks as breaths to give us a breathing rate in breaths per minute.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Use a raspberry Pi to display the images and analysis results in our bedroom.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It is not a seizure detector – frame rate is too slow to detect 3-8Hz movement , 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but it is an apnoea ‘lack of breathing’ detector which provided us with some peace 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of mind.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First working detection system </a:t>
            </a:r>
            <a:r>
              <a:rPr b="1" lang="en-GB" sz="1800" spc="-1" strike="noStrike">
                <a:solidFill>
                  <a:srgbClr val="ff0000"/>
                </a:solidFill>
                <a:latin typeface="Wingdings"/>
              </a:rPr>
              <a:t>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We used this for a couple of years, but it was too temperamental to suggest other 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people installed it.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24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657BB321-7AD1-4C01-BF93-25F5B1E4E3B6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15" name="Picture 2" descr="http://www.openseizuredetector.org.uk/wp-content/uploads/2014/01/website_output.png"/>
          <p:cNvPicPr/>
          <p:nvPr/>
        </p:nvPicPr>
        <p:blipFill>
          <a:blip r:embed="rId1"/>
          <a:stretch/>
        </p:blipFill>
        <p:spPr>
          <a:xfrm>
            <a:off x="5066640" y="963360"/>
            <a:ext cx="4294800" cy="454572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5" descr=""/>
          <p:cNvPicPr/>
          <p:nvPr/>
        </p:nvPicPr>
        <p:blipFill>
          <a:blip r:embed="rId2"/>
          <a:srcRect l="14055" t="9960" r="12379" b="4698"/>
          <a:stretch/>
        </p:blipFill>
        <p:spPr>
          <a:xfrm>
            <a:off x="6252480" y="5322600"/>
            <a:ext cx="2570760" cy="18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920" cy="1672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Video Image Processing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720" cy="19940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25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77EDCC9B-A853-4F27-AD0A-B854FE7D0EB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Video Image Processing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The Kinect based system was nice in that it confirmed Benjamin was breathing (comforting to know!), but it would not detect a seizure, and was quite power hungry (&gt;30W).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We have a digital video camera in his bedroom, so can we process the images from that to identify seizure-like movement?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Tried two different approaches at different times: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“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Deterministic” image analysis of video frames to track features and deduce movement.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A machine learning (neural network) approach to train a model to recognise ‘normal’ and ‘odd’ postures, where ‘odd’ ones could be seizure-like behaviour.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26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3C9A1E79-F663-4A85-9BE0-C7D986780B4E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Deterministic Image Analysis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5760" y="857520"/>
            <a:ext cx="8870400" cy="31878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Collect a video frame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Identify ‘interesting’ features in the frame.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Track those features in subsequent frames to determine their speed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Feed the calculated speeds into a Fourier Transform to get frequency of movement – and see if that is ‘seizure like’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Had promising results from a simple ‘test card’ video of moving dots, but real video was just measuring noise.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Tried attaching reflective markers onto Benjamin’s clothes, but not much more successful…And it was very CPU intensive…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ff0000"/>
              </a:buClr>
              <a:buFont typeface="OpenSymbol"/>
              <a:buChar char="—"/>
            </a:pPr>
            <a:r>
              <a:rPr b="1" lang="en-GB" sz="1600" spc="-1" strike="noStrike">
                <a:solidFill>
                  <a:srgbClr val="ff0000"/>
                </a:solidFill>
                <a:latin typeface="Arial"/>
              </a:rPr>
              <a:t>Abandoned!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27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C8AB6F35-1E4E-4364-98E4-C6024A02253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26" name="seizure_test" descr=""/>
          <p:cNvPicPr/>
          <p:nvPr/>
        </p:nvPicPr>
        <p:blipFill>
          <a:blip r:embed="rId1"/>
          <a:stretch/>
        </p:blipFill>
        <p:spPr>
          <a:xfrm>
            <a:off x="5379840" y="4128120"/>
            <a:ext cx="3641760" cy="273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126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126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Agenda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Epilepsy and Seizures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Project Motivation and Objectives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Seizure Detection Techniques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Wrist Worn Accelerometer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Video Game Depth Camera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Deterministic Video Image Analysis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Machine Learning Video Image Analysis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Smart Watches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Proof of Concept to Workable System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Alarm System Requirements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Implementation Challenges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End User Experiences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What Next?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Questions?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11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803490DC-0386-4D59-BEBF-DC9134C2DF0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Machine Learning Video Analysis (1)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Sandie noticed that when Benjamin is about to have a seizure, he will adopt an unusual pose – kneeling up looking to one side, getting up onto his hands and knees, waving arms...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If we could detect these ‘odd’ poses we might be able to detect some of his less serious seizures that do not result in sustained regular shaking.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2" marL="1275480" indent="-25488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…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and I had just read a book about using neural networks to do image processing.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The idea was: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Collect lots of ‘normal’ pose images.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Collect as many ‘odd’ pose images as possible, and categorise them manually.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Train a neural network to look at an image from Benjamin’s camera and classify it as ‘Benjamin not Present’, ‘Normal’ or ‘Odd’.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28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51D18490-0D1C-4066-A23B-69EC0345A1CE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Machine Learning Video Analysis (2)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28227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Collecting images from the video camera was easy, but classifying manually to find enough ‘odd’ ones to train a model was difficult and tedious.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So I dressed in Benjamin’s favourite Pudsey Bear sleepsuit and demonstrated a lot of ‘odd’ poses for the camera…..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There were a few problems: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The neural network was not detailed enough – I successfully taught it that Benjamin is ‘Normal’ and Graham is ‘Odd’!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Benjamin started to do the ‘odd’ behaviours when there was nothing wrong with him.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It would be very Benjamin specific, so not much use for anyone else.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Abandoned!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 idx="29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310C23E1-4FCD-4937-A878-3E26D800B4C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3" name="Picture 4" descr=""/>
          <p:cNvPicPr/>
          <p:nvPr/>
        </p:nvPicPr>
        <p:blipFill>
          <a:blip r:embed="rId1"/>
          <a:stretch/>
        </p:blipFill>
        <p:spPr>
          <a:xfrm>
            <a:off x="320040" y="4381920"/>
            <a:ext cx="2894400" cy="2170800"/>
          </a:xfrm>
          <a:prstGeom prst="rect">
            <a:avLst/>
          </a:prstGeom>
          <a:ln w="0">
            <a:noFill/>
          </a:ln>
        </p:spPr>
      </p:pic>
      <p:sp>
        <p:nvSpPr>
          <p:cNvPr id="134" name="TextBox 5"/>
          <p:cNvSpPr/>
          <p:nvPr/>
        </p:nvSpPr>
        <p:spPr>
          <a:xfrm>
            <a:off x="320040" y="3779640"/>
            <a:ext cx="310824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900" spc="-1" strike="noStrike">
                <a:solidFill>
                  <a:schemeClr val="dk1"/>
                </a:solidFill>
                <a:latin typeface="Arial"/>
              </a:rPr>
              <a:t>Genuine ‘odd’ image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6" descr=""/>
          <p:cNvPicPr/>
          <p:nvPr/>
        </p:nvPicPr>
        <p:blipFill>
          <a:blip r:embed="rId2"/>
          <a:stretch/>
        </p:blipFill>
        <p:spPr>
          <a:xfrm>
            <a:off x="3429000" y="4381920"/>
            <a:ext cx="2894400" cy="2170800"/>
          </a:xfrm>
          <a:prstGeom prst="rect">
            <a:avLst/>
          </a:prstGeom>
          <a:ln w="0">
            <a:noFill/>
          </a:ln>
        </p:spPr>
      </p:pic>
      <p:sp>
        <p:nvSpPr>
          <p:cNvPr id="136" name="TextBox 7"/>
          <p:cNvSpPr/>
          <p:nvPr/>
        </p:nvSpPr>
        <p:spPr>
          <a:xfrm>
            <a:off x="5105880" y="3779640"/>
            <a:ext cx="310824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900" spc="-1" strike="noStrike">
                <a:solidFill>
                  <a:schemeClr val="dk1"/>
                </a:solidFill>
                <a:latin typeface="Arial"/>
              </a:rPr>
              <a:t>Simulated ‘odd’ images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Picture 2" descr="http://www.openseizuredetector.org.uk/wp-content/uploads/2018/04/img_20182404104206.png"/>
          <p:cNvPicPr/>
          <p:nvPr/>
        </p:nvPicPr>
        <p:blipFill>
          <a:blip r:embed="rId3"/>
          <a:stretch/>
        </p:blipFill>
        <p:spPr>
          <a:xfrm>
            <a:off x="6534360" y="4381920"/>
            <a:ext cx="2894400" cy="217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920" cy="1672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Smart Watches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720" cy="19940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30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9A0341A2-6988-45EB-9CD0-4C809015178B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SmartWatches (1)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21340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The Invention of the Pebble Smart Watch changed things.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It had the required </a:t>
            </a:r>
            <a:r>
              <a:rPr b="1" lang="en-GB" sz="1800" spc="-1" strike="noStrike">
                <a:solidFill>
                  <a:schemeClr val="dk1"/>
                </a:solidFill>
                <a:latin typeface="Arial"/>
              </a:rPr>
              <a:t>hardware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 (accelerometer, microcontroller, Bluetooth radio, battery).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And most importantly the manufacturer gave away the </a:t>
            </a:r>
            <a:r>
              <a:rPr b="1" lang="en-GB" sz="1800" spc="-1" strike="noStrike">
                <a:solidFill>
                  <a:schemeClr val="dk1"/>
                </a:solidFill>
                <a:latin typeface="Arial"/>
              </a:rPr>
              <a:t>Software Development Kit 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so you can write your own software for it….and you programme it in C </a:t>
            </a:r>
            <a:r>
              <a:rPr b="0" lang="en-GB" sz="1800" spc="-1" strike="noStrike">
                <a:solidFill>
                  <a:schemeClr val="dk1"/>
                </a:solidFill>
                <a:latin typeface="Wingdings"/>
              </a:rPr>
              <a:t>:)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So set about implementing the </a:t>
            </a:r>
            <a:r>
              <a:rPr b="1" lang="en-GB" sz="1800" spc="-1" strike="noStrike">
                <a:solidFill>
                  <a:schemeClr val="dk1"/>
                </a:solidFill>
                <a:latin typeface="Arial"/>
              </a:rPr>
              <a:t>accelerometer based seizure detection 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algorithm on it, in the hope we can train Benjamin to wear it.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31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9C6932E1-0F8B-468F-AF85-F415A562A23B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Rounded Rectangle 5"/>
          <p:cNvSpPr/>
          <p:nvPr/>
        </p:nvSpPr>
        <p:spPr>
          <a:xfrm>
            <a:off x="2952720" y="4638240"/>
            <a:ext cx="1721520" cy="48708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Microcontroller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Rounded Rectangle 6"/>
          <p:cNvSpPr/>
          <p:nvPr/>
        </p:nvSpPr>
        <p:spPr>
          <a:xfrm>
            <a:off x="118080" y="3830760"/>
            <a:ext cx="1721520" cy="48708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Accelerometer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46" name="Elbow Connector 8"/>
          <p:cNvCxnSpPr>
            <a:stCxn id="145" idx="3"/>
            <a:endCxn id="144" idx="1"/>
          </p:cNvCxnSpPr>
          <p:nvPr/>
        </p:nvCxnSpPr>
        <p:spPr>
          <a:xfrm>
            <a:off x="1839600" y="4074120"/>
            <a:ext cx="1113480" cy="807840"/>
          </a:xfrm>
          <a:prstGeom prst="bentConnector3">
            <a:avLst>
              <a:gd name="adj1" fmla="val 50032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47" name="Rounded Rectangle 9"/>
          <p:cNvSpPr/>
          <p:nvPr/>
        </p:nvSpPr>
        <p:spPr>
          <a:xfrm>
            <a:off x="102240" y="5055120"/>
            <a:ext cx="1721520" cy="48708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Push Buttons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48" name="Elbow Connector 11"/>
          <p:cNvCxnSpPr>
            <a:stCxn id="147" idx="3"/>
            <a:endCxn id="144" idx="1"/>
          </p:cNvCxnSpPr>
          <p:nvPr/>
        </p:nvCxnSpPr>
        <p:spPr>
          <a:xfrm flipV="1">
            <a:off x="1823760" y="4881600"/>
            <a:ext cx="1129320" cy="417240"/>
          </a:xfrm>
          <a:prstGeom prst="bentConnector3">
            <a:avLst>
              <a:gd name="adj1" fmla="val 50031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49" name="Rounded Rectangle 12"/>
          <p:cNvSpPr/>
          <p:nvPr/>
        </p:nvSpPr>
        <p:spPr>
          <a:xfrm>
            <a:off x="3352680" y="3227760"/>
            <a:ext cx="921240" cy="48708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Display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0" name="Elbow Connector 14"/>
          <p:cNvCxnSpPr>
            <a:stCxn id="144" idx="0"/>
            <a:endCxn id="149" idx="2"/>
          </p:cNvCxnSpPr>
          <p:nvPr/>
        </p:nvCxnSpPr>
        <p:spPr>
          <a:xfrm flipV="1" rot="16200000">
            <a:off x="3351600" y="4176000"/>
            <a:ext cx="923760" cy="720"/>
          </a:xfrm>
          <a:prstGeom prst="bentConnector3">
            <a:avLst>
              <a:gd name="adj1" fmla="val 99961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51" name="Rounded Rectangle 16"/>
          <p:cNvSpPr/>
          <p:nvPr/>
        </p:nvSpPr>
        <p:spPr>
          <a:xfrm>
            <a:off x="6076800" y="4553280"/>
            <a:ext cx="1302480" cy="66348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Bluetooth Radio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2" name="Elbow Connector 18"/>
          <p:cNvCxnSpPr>
            <a:stCxn id="144" idx="3"/>
            <a:endCxn id="151" idx="1"/>
          </p:cNvCxnSpPr>
          <p:nvPr/>
        </p:nvCxnSpPr>
        <p:spPr>
          <a:xfrm>
            <a:off x="4674240" y="4881600"/>
            <a:ext cx="1402920" cy="3600"/>
          </a:xfrm>
          <a:prstGeom prst="bentConnector3">
            <a:avLst>
              <a:gd name="adj1" fmla="val 50025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53" name="Rounded Rectangle 19"/>
          <p:cNvSpPr/>
          <p:nvPr/>
        </p:nvSpPr>
        <p:spPr>
          <a:xfrm>
            <a:off x="4315680" y="5959800"/>
            <a:ext cx="1100520" cy="67860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Vibration Motor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4" name="Elbow Connector 21"/>
          <p:cNvCxnSpPr>
            <a:stCxn id="144" idx="2"/>
            <a:endCxn id="153" idx="0"/>
          </p:cNvCxnSpPr>
          <p:nvPr/>
        </p:nvCxnSpPr>
        <p:spPr>
          <a:xfrm flipH="1" rot="16200000">
            <a:off x="3922200" y="5016240"/>
            <a:ext cx="834840" cy="1052640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55" name="Rounded Rectangle 22"/>
          <p:cNvSpPr/>
          <p:nvPr/>
        </p:nvSpPr>
        <p:spPr>
          <a:xfrm>
            <a:off x="918360" y="5992560"/>
            <a:ext cx="921240" cy="48708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Battery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6" name="Elbow Connector 24"/>
          <p:cNvCxnSpPr>
            <a:stCxn id="155" idx="3"/>
            <a:endCxn id="144" idx="1"/>
          </p:cNvCxnSpPr>
          <p:nvPr/>
        </p:nvCxnSpPr>
        <p:spPr>
          <a:xfrm flipV="1">
            <a:off x="1839600" y="4881600"/>
            <a:ext cx="1113480" cy="1354680"/>
          </a:xfrm>
          <a:prstGeom prst="bentConnector3">
            <a:avLst>
              <a:gd name="adj1" fmla="val 50032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pic>
        <p:nvPicPr>
          <p:cNvPr id="157" name="Picture 32" descr=""/>
          <p:cNvPicPr/>
          <p:nvPr/>
        </p:nvPicPr>
        <p:blipFill>
          <a:blip r:embed="rId1"/>
          <a:srcRect l="19990" t="9530" r="15832" b="28118"/>
          <a:stretch/>
        </p:blipFill>
        <p:spPr>
          <a:xfrm>
            <a:off x="7644600" y="3551040"/>
            <a:ext cx="1868040" cy="242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Seizure Detection Algorithm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58360" y="915480"/>
            <a:ext cx="8870400" cy="10540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Collect accelerometer data (at 25 Hz) for 5 seconds.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25Hz sample rate means we can detect up to 12.5 Hz, which seems to be high enough for human movement.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32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1A3B42A9-F61A-4356-B8F5-2931A3EB61E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61" name="Picture 2" descr="https://www.openseizuredetector.org.uk/wp-content/uploads/2015/03/Detection_algorithm.png"/>
          <p:cNvPicPr/>
          <p:nvPr/>
        </p:nvPicPr>
        <p:blipFill>
          <a:blip r:embed="rId1"/>
          <a:stretch/>
        </p:blipFill>
        <p:spPr>
          <a:xfrm>
            <a:off x="779400" y="1767600"/>
            <a:ext cx="7395840" cy="554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Does it Work?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10540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results were surprisingly good – had expected to have to develop the algorithm to maybe look at shape of spectrum, but the crude bandpass approach in previous slide seems to work ok (around 80% detection reliability)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Issues are: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It detects </a:t>
            </a: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tonic-clonic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 seizures that result in shaking of the arm reliably – if the arm does not shake (because it is a partial seizure) or because it is trapped under the body, there will be no alarm.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We recently added a ‘flap’ detector to detect lower frequency arm ‘flapping’ that is associated with some partial/focal seizures.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It will generate </a:t>
            </a: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false alarms 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– brushing teeth, touch typing, touching moving car bodywork all generates vibration in the ‘seizure like’ range.    We get of the order 1 false alarm per day, depending on what Benjamin is doing.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Battery usage was a challenge initially so minimised CPU use by </a:t>
            </a: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using simplifying assumptions 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which are not exactly correct mathematically – hardware improvements mean these simplifications have been removed now in the Garmin version.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Fitbit bought out Pebble, and promptly shut down manufacture </a:t>
            </a:r>
            <a:r>
              <a:rPr b="0" lang="en-GB" sz="1600" spc="-1" strike="noStrike">
                <a:solidFill>
                  <a:schemeClr val="dk1"/>
                </a:solidFill>
                <a:latin typeface="Wingdings"/>
              </a:rPr>
              <a:t>:(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So now use Garmin watches which also allow </a:t>
            </a: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abnormal heart rate alarms 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to be generated – and we can get raw data off them because of use of BLE.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We also have a version which works on a low cost ‘PineTime’ smart watch (about £35 imported into the UK).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33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F79107BE-69AE-41D3-90D9-C9C95EE2C45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Example Data from a Real Seizure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ldNum" idx="34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B44BEC29-5000-457C-8D17-9B4CCA1C46F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"/>
          <p:cNvSpPr txBox="1"/>
          <p:nvPr/>
        </p:nvSpPr>
        <p:spPr>
          <a:xfrm>
            <a:off x="360000" y="6480000"/>
            <a:ext cx="81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The system alarmed correctly at time zero on these graphs (Alarm State = 2)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4137120" cy="508716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rcRect l="0" t="0" r="24324" b="0"/>
          <a:stretch/>
        </p:blipFill>
        <p:spPr>
          <a:xfrm>
            <a:off x="4309920" y="1440000"/>
            <a:ext cx="5230080" cy="460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920" cy="1672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From Proof-of-Concept to Deployable System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720" cy="19940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35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3A98687D-CEAE-4FA9-9690-2C348E612861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Syste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m 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Requi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remen</a:t>
            </a: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ts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Demonstrated detection reliability.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Acceptable false alarm rate.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Battery Life &gt; 12 hours.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Self-Diagnosis of Faults, and warn user of fault conditions.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Reliable method of notifying carers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Ability to mute alarms if doing an activity that will generate false alarms.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Log data for future analysis if necessary.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Easy (enough) to get software onto device.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Ability for users to adjust settings to suit their use-case.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0000"/>
                </a:solidFill>
                <a:latin typeface="Arial"/>
              </a:rPr>
              <a:t>This “Boring Software Infrastructure” was the most time consuming part of the project, by a considerable margin.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36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CE9A69DE-DD5A-449C-8473-F01BAB88706E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Android Based Alarm System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ldNum" idx="37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BF3B4160-D766-4377-8F39-24D8F33F5992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78" name="Group 8"/>
          <p:cNvGrpSpPr/>
          <p:nvPr/>
        </p:nvGrpSpPr>
        <p:grpSpPr>
          <a:xfrm>
            <a:off x="824040" y="975960"/>
            <a:ext cx="8339400" cy="2817360"/>
            <a:chOff x="824040" y="975960"/>
            <a:chExt cx="8339400" cy="2817360"/>
          </a:xfrm>
        </p:grpSpPr>
        <p:pic>
          <p:nvPicPr>
            <p:cNvPr id="179" name="Picture 4" descr=""/>
            <p:cNvPicPr/>
            <p:nvPr/>
          </p:nvPicPr>
          <p:blipFill>
            <a:blip r:embed="rId1"/>
            <a:stretch/>
          </p:blipFill>
          <p:spPr>
            <a:xfrm>
              <a:off x="824040" y="975960"/>
              <a:ext cx="8339400" cy="281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0" name="TextBox 5"/>
            <p:cNvSpPr/>
            <p:nvPr/>
          </p:nvSpPr>
          <p:spPr>
            <a:xfrm>
              <a:off x="5554800" y="1375920"/>
              <a:ext cx="1056600" cy="516600"/>
            </a:xfrm>
            <a:prstGeom prst="rect">
              <a:avLst/>
            </a:prstGeom>
            <a:noFill/>
            <a:ln w="0">
              <a:solidFill>
                <a:srgbClr val="bfbfbf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483120">
                <a:lnSpc>
                  <a:spcPct val="100000"/>
                </a:lnSpc>
              </a:pPr>
              <a:r>
                <a:rPr b="0" lang="en-GB" sz="1400" spc="-1" strike="noStrike">
                  <a:solidFill>
                    <a:schemeClr val="lt1">
                      <a:lumMod val="65000"/>
                    </a:schemeClr>
                  </a:solidFill>
                  <a:latin typeface="Arial"/>
                </a:rPr>
                <a:t>SMS Alerts</a:t>
              </a: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81" name="Straight Connector 7"/>
            <p:cNvCxnSpPr>
              <a:endCxn id="180" idx="1"/>
            </p:cNvCxnSpPr>
            <p:nvPr/>
          </p:nvCxnSpPr>
          <p:spPr>
            <a:xfrm flipV="1">
              <a:off x="5113080" y="1634040"/>
              <a:ext cx="442080" cy="556200"/>
            </a:xfrm>
            <a:prstGeom prst="straightConnector1">
              <a:avLst/>
            </a:prstGeom>
            <a:ln w="31750">
              <a:solidFill>
                <a:srgbClr val="007600"/>
              </a:solidFill>
              <a:round/>
            </a:ln>
          </p:spPr>
        </p:cxnSp>
      </p:grpSp>
      <p:pic>
        <p:nvPicPr>
          <p:cNvPr id="182" name="Picture 9" descr=""/>
          <p:cNvPicPr/>
          <p:nvPr/>
        </p:nvPicPr>
        <p:blipFill>
          <a:blip r:embed="rId2"/>
          <a:stretch/>
        </p:blipFill>
        <p:spPr>
          <a:xfrm>
            <a:off x="1330560" y="3738600"/>
            <a:ext cx="1727640" cy="307224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10" descr=""/>
          <p:cNvPicPr/>
          <p:nvPr/>
        </p:nvPicPr>
        <p:blipFill>
          <a:blip r:embed="rId3"/>
          <a:stretch/>
        </p:blipFill>
        <p:spPr>
          <a:xfrm>
            <a:off x="5378040" y="3778920"/>
            <a:ext cx="1731240" cy="3078360"/>
          </a:xfrm>
          <a:prstGeom prst="rect">
            <a:avLst/>
          </a:prstGeom>
          <a:ln w="0">
            <a:noFill/>
          </a:ln>
        </p:spPr>
      </p:pic>
      <p:sp>
        <p:nvSpPr>
          <p:cNvPr id="184" name="TextBox 11"/>
          <p:cNvSpPr/>
          <p:nvPr/>
        </p:nvSpPr>
        <p:spPr>
          <a:xfrm>
            <a:off x="286200" y="3778920"/>
            <a:ext cx="8640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800" spc="-1" strike="noStrike">
                <a:solidFill>
                  <a:schemeClr val="dk1"/>
                </a:solidFill>
                <a:latin typeface="Arial"/>
              </a:rPr>
              <a:t>Self-Checking on Start-Up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Box 12"/>
          <p:cNvSpPr/>
          <p:nvPr/>
        </p:nvSpPr>
        <p:spPr>
          <a:xfrm>
            <a:off x="4561560" y="3960720"/>
            <a:ext cx="8640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800" spc="-1" strike="noStrike">
                <a:solidFill>
                  <a:schemeClr val="dk1"/>
                </a:solidFill>
                <a:latin typeface="Arial"/>
              </a:rPr>
              <a:t>Main Display in Alarm Condition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Epilepsy and Seizures (1)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58360" y="6390720"/>
            <a:ext cx="8870400" cy="337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400" spc="-1" strike="noStrike">
                <a:solidFill>
                  <a:schemeClr val="dk1"/>
                </a:solidFill>
                <a:latin typeface="Arial"/>
              </a:rPr>
              <a:t>From World Health Organisation: </a:t>
            </a:r>
            <a:r>
              <a:rPr b="1" lang="en-GB" sz="14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https</a:t>
            </a:r>
            <a:r>
              <a:rPr b="1" lang="en-GB" sz="14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://</a:t>
            </a:r>
            <a:r>
              <a:rPr b="1" lang="en-GB" sz="1400" spc="-1" strike="noStrike" u="sng">
                <a:solidFill>
                  <a:schemeClr val="dk1"/>
                </a:solidFill>
                <a:uFillTx/>
                <a:latin typeface="Arial"/>
                <a:hlinkClick r:id="rId3"/>
              </a:rPr>
              <a:t>www.who.int/mental_health/mhgap/epi_slides.pdf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sldNum" idx="12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56EE024F-4881-4AC7-8F50-C44328EB39C8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8" name="Picture 4" descr=""/>
          <p:cNvPicPr/>
          <p:nvPr/>
        </p:nvPicPr>
        <p:blipFill>
          <a:blip r:embed="rId4"/>
          <a:stretch/>
        </p:blipFill>
        <p:spPr>
          <a:xfrm>
            <a:off x="-2160" y="1013760"/>
            <a:ext cx="9613800" cy="492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Software Architecture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ldNum" idx="38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2F58DBDC-AF29-45F4-9DB0-0E391C40658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Rectangle 8"/>
          <p:cNvSpPr/>
          <p:nvPr/>
        </p:nvSpPr>
        <p:spPr>
          <a:xfrm>
            <a:off x="152280" y="1066680"/>
            <a:ext cx="3946320" cy="286452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GB" sz="3600" spc="-1" strike="noStrike">
              <a:solidFill>
                <a:schemeClr val="dk1"/>
              </a:solidFill>
              <a:latin typeface="Times New Roman"/>
            </a:endParaRPr>
          </a:p>
        </p:txBody>
      </p:sp>
      <p:sp>
        <p:nvSpPr>
          <p:cNvPr id="189" name="Rounded Rectangle 4"/>
          <p:cNvSpPr/>
          <p:nvPr/>
        </p:nvSpPr>
        <p:spPr>
          <a:xfrm>
            <a:off x="284040" y="1706760"/>
            <a:ext cx="1726920" cy="5936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Accelerometer Data Callback – Store Data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Rounded Rectangle 5"/>
          <p:cNvSpPr/>
          <p:nvPr/>
        </p:nvSpPr>
        <p:spPr>
          <a:xfrm>
            <a:off x="284040" y="2408040"/>
            <a:ext cx="1726920" cy="5936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Heart Rate Data Callback – Store Data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Rounded Rectangle 6"/>
          <p:cNvSpPr/>
          <p:nvPr/>
        </p:nvSpPr>
        <p:spPr>
          <a:xfrm>
            <a:off x="2250000" y="1706760"/>
            <a:ext cx="1726920" cy="167580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Timer Driven Analysis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If we have 5 seconds of data, send it to the phone.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Receive response from phone.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Update Display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Rounded Rectangle 7"/>
          <p:cNvSpPr/>
          <p:nvPr/>
        </p:nvSpPr>
        <p:spPr>
          <a:xfrm>
            <a:off x="284040" y="3154680"/>
            <a:ext cx="1726920" cy="5936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Pushbutton Callback – Manage Watch UI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TextBox 9"/>
          <p:cNvSpPr/>
          <p:nvPr/>
        </p:nvSpPr>
        <p:spPr>
          <a:xfrm>
            <a:off x="1295280" y="1187640"/>
            <a:ext cx="268164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900" spc="-1" strike="noStrike">
                <a:solidFill>
                  <a:schemeClr val="dk1"/>
                </a:solidFill>
                <a:latin typeface="Arial"/>
              </a:rPr>
              <a:t>Watch App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Rectangle 12"/>
          <p:cNvSpPr/>
          <p:nvPr/>
        </p:nvSpPr>
        <p:spPr>
          <a:xfrm>
            <a:off x="4581720" y="1066680"/>
            <a:ext cx="4317840" cy="603432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GB" sz="3600" spc="-1" strike="noStrike">
              <a:solidFill>
                <a:schemeClr val="dk1"/>
              </a:solidFill>
              <a:latin typeface="Times New Roman"/>
            </a:endParaRPr>
          </a:p>
        </p:txBody>
      </p:sp>
      <p:sp>
        <p:nvSpPr>
          <p:cNvPr id="195" name="Rounded Rectangle 13"/>
          <p:cNvSpPr/>
          <p:nvPr/>
        </p:nvSpPr>
        <p:spPr>
          <a:xfrm>
            <a:off x="5084640" y="1706760"/>
            <a:ext cx="1726920" cy="5936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Web Server (receives and presents data)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Rounded Rectangle 14"/>
          <p:cNvSpPr/>
          <p:nvPr/>
        </p:nvSpPr>
        <p:spPr>
          <a:xfrm>
            <a:off x="5091120" y="2744640"/>
            <a:ext cx="1726920" cy="7459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Data Received Callback – runs Seizure Detection Algorithm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Rounded Rectangle 15"/>
          <p:cNvSpPr/>
          <p:nvPr/>
        </p:nvSpPr>
        <p:spPr>
          <a:xfrm>
            <a:off x="7050600" y="1706760"/>
            <a:ext cx="1726920" cy="167580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Timer Driven Fault Detection – have we received data at the expected time?  If not, generate Fault condition.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Box 17"/>
          <p:cNvSpPr/>
          <p:nvPr/>
        </p:nvSpPr>
        <p:spPr>
          <a:xfrm>
            <a:off x="5084640" y="1187640"/>
            <a:ext cx="381492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900" spc="-1" strike="noStrike">
                <a:solidFill>
                  <a:schemeClr val="dk1"/>
                </a:solidFill>
                <a:latin typeface="Arial"/>
              </a:rPr>
              <a:t>Phone App (Background Service)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9" name="Elbow Connector 19"/>
          <p:cNvCxnSpPr>
            <a:stCxn id="195" idx="2"/>
            <a:endCxn id="196" idx="0"/>
          </p:cNvCxnSpPr>
          <p:nvPr/>
        </p:nvCxnSpPr>
        <p:spPr>
          <a:xfrm flipH="1" rot="16200000">
            <a:off x="5729040" y="2519280"/>
            <a:ext cx="444600" cy="6840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00" name="Rounded Rectangle 22"/>
          <p:cNvSpPr/>
          <p:nvPr/>
        </p:nvSpPr>
        <p:spPr>
          <a:xfrm>
            <a:off x="5091120" y="3794760"/>
            <a:ext cx="1726920" cy="13939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Check Alarms – have we detected seizure-like movement?  Are we in a fault condition? Is Heart Rate within Limits?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01" name="Elbow Connector 24"/>
          <p:cNvCxnSpPr>
            <a:stCxn id="196" idx="2"/>
            <a:endCxn id="200" idx="0"/>
          </p:cNvCxnSpPr>
          <p:nvPr/>
        </p:nvCxnSpPr>
        <p:spPr>
          <a:xfrm rot="16200000">
            <a:off x="5802480" y="3642480"/>
            <a:ext cx="304560" cy="360"/>
          </a:xfrm>
          <a:prstGeom prst="bentConnector2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2" name="Elbow Connector 26"/>
          <p:cNvCxnSpPr>
            <a:stCxn id="197" idx="2"/>
            <a:endCxn id="200" idx="3"/>
          </p:cNvCxnSpPr>
          <p:nvPr/>
        </p:nvCxnSpPr>
        <p:spPr>
          <a:xfrm rot="5400000">
            <a:off x="6811200" y="3389040"/>
            <a:ext cx="1109520" cy="1096200"/>
          </a:xfrm>
          <a:prstGeom prst="bentConnector2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03" name="Rounded Rectangle 27"/>
          <p:cNvSpPr/>
          <p:nvPr/>
        </p:nvSpPr>
        <p:spPr>
          <a:xfrm>
            <a:off x="5097240" y="5692680"/>
            <a:ext cx="1726920" cy="9838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Generate Alarms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Beep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Send SMS Text Message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04" name="Elbow Connector 29"/>
          <p:cNvCxnSpPr>
            <a:stCxn id="200" idx="2"/>
            <a:endCxn id="203" idx="0"/>
          </p:cNvCxnSpPr>
          <p:nvPr/>
        </p:nvCxnSpPr>
        <p:spPr>
          <a:xfrm flipH="1" rot="16200000">
            <a:off x="5705280" y="5437440"/>
            <a:ext cx="504360" cy="6480"/>
          </a:xfrm>
          <a:prstGeom prst="bentConnector3">
            <a:avLst>
              <a:gd name="adj1" fmla="val 50000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05" name="Rounded Rectangle 36"/>
          <p:cNvSpPr/>
          <p:nvPr/>
        </p:nvSpPr>
        <p:spPr>
          <a:xfrm>
            <a:off x="7050600" y="5395320"/>
            <a:ext cx="1726920" cy="59364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Timer Driven Mute Alarms Function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6" name="Elbow Connector 38"/>
          <p:cNvCxnSpPr>
            <a:stCxn id="205" idx="2"/>
            <a:endCxn id="203" idx="3"/>
          </p:cNvCxnSpPr>
          <p:nvPr/>
        </p:nvCxnSpPr>
        <p:spPr>
          <a:xfrm rot="5400000">
            <a:off x="7270920" y="5541840"/>
            <a:ext cx="195840" cy="1090080"/>
          </a:xfrm>
          <a:prstGeom prst="bentConnector2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7" name="Elbow Connector 40"/>
          <p:cNvCxnSpPr>
            <a:stCxn id="200" idx="1"/>
            <a:endCxn id="195" idx="1"/>
          </p:cNvCxnSpPr>
          <p:nvPr/>
        </p:nvCxnSpPr>
        <p:spPr>
          <a:xfrm rot="10800000">
            <a:off x="5084640" y="2003400"/>
            <a:ext cx="6840" cy="2488680"/>
          </a:xfrm>
          <a:prstGeom prst="bentConnector3">
            <a:avLst>
              <a:gd name="adj1" fmla="val 3688888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8" name="Elbow Connector 42"/>
          <p:cNvCxnSpPr>
            <a:stCxn id="188" idx="3"/>
            <a:endCxn id="194" idx="1"/>
          </p:cNvCxnSpPr>
          <p:nvPr/>
        </p:nvCxnSpPr>
        <p:spPr>
          <a:xfrm>
            <a:off x="4098600" y="2498760"/>
            <a:ext cx="483480" cy="1585440"/>
          </a:xfrm>
          <a:prstGeom prst="bentConnector3">
            <a:avLst>
              <a:gd name="adj1" fmla="val 50074"/>
            </a:avLst>
          </a:prstGeom>
          <a:ln w="0">
            <a:solidFill>
              <a:srgbClr val="618ffd"/>
            </a:solidFill>
            <a:tailEnd len="med" type="triangle" w="med"/>
          </a:ln>
        </p:spPr>
      </p:cxnSp>
      <p:sp>
        <p:nvSpPr>
          <p:cNvPr id="209" name="Rectangle 44"/>
          <p:cNvSpPr/>
          <p:nvPr/>
        </p:nvSpPr>
        <p:spPr>
          <a:xfrm>
            <a:off x="159120" y="4160520"/>
            <a:ext cx="3946320" cy="286452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GB" sz="3600" spc="-1" strike="noStrike">
              <a:solidFill>
                <a:schemeClr val="dk1"/>
              </a:solidFill>
              <a:latin typeface="Times New Roman"/>
            </a:endParaRPr>
          </a:p>
        </p:txBody>
      </p:sp>
      <p:sp>
        <p:nvSpPr>
          <p:cNvPr id="210" name="Rounded Rectangle 47"/>
          <p:cNvSpPr/>
          <p:nvPr/>
        </p:nvSpPr>
        <p:spPr>
          <a:xfrm>
            <a:off x="2256480" y="4800600"/>
            <a:ext cx="1726920" cy="89136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Timer Driven: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Retrieve Data from Background Service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Display Data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Box 49"/>
          <p:cNvSpPr/>
          <p:nvPr/>
        </p:nvSpPr>
        <p:spPr>
          <a:xfrm>
            <a:off x="557280" y="4281120"/>
            <a:ext cx="342612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900" spc="-1" strike="noStrike">
                <a:solidFill>
                  <a:schemeClr val="dk1"/>
                </a:solidFill>
                <a:latin typeface="Arial"/>
              </a:rPr>
              <a:t>Phone App (User Interface)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Rounded Rectangle 50"/>
          <p:cNvSpPr/>
          <p:nvPr/>
        </p:nvSpPr>
        <p:spPr>
          <a:xfrm>
            <a:off x="344160" y="4793760"/>
            <a:ext cx="1726920" cy="891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Button / Menu Callbacks to configure system.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13" name="Elbow Connector 28"/>
          <p:cNvCxnSpPr>
            <a:stCxn id="209" idx="3"/>
            <a:endCxn id="194" idx="1"/>
          </p:cNvCxnSpPr>
          <p:nvPr/>
        </p:nvCxnSpPr>
        <p:spPr>
          <a:xfrm flipV="1">
            <a:off x="4105440" y="4083840"/>
            <a:ext cx="476640" cy="1509120"/>
          </a:xfrm>
          <a:prstGeom prst="bentConnector3">
            <a:avLst>
              <a:gd name="adj1" fmla="val 50113"/>
            </a:avLst>
          </a:prstGeom>
          <a:ln w="0">
            <a:solidFill>
              <a:srgbClr val="618ffd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Deployment Challenges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It is licenced under GPL3, so has a ‘</a:t>
            </a: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no guarantees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’ clause in the licence, but do users read that?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To make it easy for users to install, publish app on </a:t>
            </a: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Google Play Store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app needs some ‘Dangerous’ permissions – to send SMS messages or make phone calls without user intervention.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It took a lot of effort to persuade Google that this was a reasonable use case so it could stay on Play Store.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The Watch app is installed manually (by copying the executable file onto the watch on a PC) because Garmin were concerned that this might be a ‘Medical Device’ so </a:t>
            </a: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need FDA approval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.   I don’t have the time or energy to seek FDA approval….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Quite a few users struggle with the manual installation.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39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B4A8D809-2C14-4AC6-85D2-BEF6169DE96C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End User Experience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Take-up has been relatively slow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We do not ‘advertise’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But if it was too popular I would struggle to provide support.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Most people who install the app uninstall it quickly, but do not leave any comments about why.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Those that do leave reviews tend to be positive (better feedback than the commercial equivalent).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Writing documentation for a non-technical user is difficult (for me at least!).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It is all in English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But some users are now providing translations for the app text which is good – now supports several languages.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40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58EED118-5FAE-4CEB-A8FE-AB0AF210527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Data Sharing (the Open Seizure Database)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7671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Since 2022 users have had the ability to share their data with the project so we can build up a database of anonymised seizure data and events that caused false alarms.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intention is to use this to create a machine learning algorithm to reduce the false alarm rate from OSD.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41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D2B223A1-F4C6-4C74-BAF5-6128DE91D946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rcRect l="-115" t="4256" r="112" b="1684"/>
          <a:stretch/>
        </p:blipFill>
        <p:spPr>
          <a:xfrm>
            <a:off x="0" y="3240000"/>
            <a:ext cx="9600840" cy="34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What Next?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6022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Since we started on this, commercial seizure detectors have become available (e.g. 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Empatica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 Embrace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, 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3"/>
              </a:rPr>
              <a:t>SAMi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 video based detector.).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 was planning on Scrapping mine when the Embrace finally arrived, but I am not keen on its approach to the alarm system infrastructure -  it relies on distant servers and internet connection to generate an alarm sound at the other side of our house.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Very Low Cost Seizure Detector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PineTime watch is working for accelerometer based detection, but its heart rate monitor is not as good as a Garmin, so needs more development to use heart rate alarms.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Machine Learning Algorithm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Users have contributed data to a ‘Data Sharing’ system, and we use this data to produce an anonymised ‘Open Seizure Database’ (see paper on 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  <a:hlinkClick r:id="rId4"/>
              </a:rPr>
              <a:t>academia.edu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).   An early version of the database has been used to develop a 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  <a:hlinkClick r:id="rId5"/>
              </a:rPr>
              <a:t>model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, but it needs some more work to incorporate into the Android App.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42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E337648A-D1CA-472E-896F-9B1394415A5C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Development Areas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6022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Android App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User Interface Improvements (simplification?)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Data Sharing simplification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Add MQTT support (for IOT integration)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Modernise code (we have a draft V5 but it does not work)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Machine Learning Model &amp; toolkit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Complete training tool chain (nnTrainer2)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Experiment with different models (including different features to input – raw acceleration, vector magnitude, Fourier transform, heart rate.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Watch Apps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PineTime Heart Rate measurement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Support for other watches, such as Fitbit and Android Wear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Data Sharing API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Make it more robust against excessive data uploads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Return only recent data to android app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Group recent data to make data sharing annotation easier.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43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C4B63B57-2D7A-4192-81A1-44F6C506A28E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920" cy="1672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Questions or Suggestions?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720" cy="19940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44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CE7310EF-C776-4E53-9701-47AF8721B46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References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https://openseizuredetector.org.uk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https://github.com/openseizuredetector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>
                <a:solidFill>
                  <a:schemeClr val="dk1"/>
                </a:solidFill>
                <a:latin typeface="Arial"/>
              </a:rPr>
              <a:t>Van de Vel A. et. al. ``Non-EEG seizuredetection systems and potential SUDEP prevention : State of the art. Review and Update'',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3"/>
              </a:rPr>
              <a:t>Seizure European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4"/>
              </a:rPr>
              <a:t>Journal of Epilepsy, Aug. 2016, pp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5"/>
              </a:rPr>
              <a:t>. 141-153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>
                <a:solidFill>
                  <a:schemeClr val="dk1"/>
                </a:solidFill>
                <a:latin typeface="Arial"/>
              </a:rPr>
              <a:t>Bidwell et. al. ``Seizure reporting technologies for epilepsy treatment: A review of clinical information needs and supporting technologies'',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6"/>
              </a:rPr>
              <a:t>Seizure European Journal of Epilepsy,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7"/>
              </a:rPr>
              <a:t>32 (2015),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8"/>
              </a:rPr>
              <a:t>pp.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9"/>
              </a:rPr>
              <a:t>109-117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>
                <a:solidFill>
                  <a:schemeClr val="dk1"/>
                </a:solidFill>
                <a:latin typeface="Arial"/>
              </a:rPr>
              <a:t>Rukasa et. al.; “Evaluation of Wearable Electronics for Epilepsy: A Systematic Review”; Electronics 2020, 9(6), 968;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10"/>
              </a:rPr>
              <a:t>https://doi.org/10.3390/electronics9060968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</a:rPr>
              <a:t>Pordoy et. Al; “The Open Seizure Database Facilitating Research Into Non-EEG Seizure Detection”;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11"/>
              </a:rPr>
              <a:t>techrxiv.org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</a:rPr>
              <a:t>; 2023.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</a:rPr>
              <a:t>Pordoy et. Al; “Enhanced Non-EEG Multimodal Seizure Detection: A Real-World Model for Identifying Generalised Seizures Across The Ictal State”; 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12"/>
              </a:rPr>
              <a:t>techrxiv.org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</a:rPr>
              <a:t>; 2023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45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7AB398C4-A396-4B53-AF07-4FA97C1C25F0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Epilepsy and Seizures (2)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58360" y="941400"/>
            <a:ext cx="8870400" cy="5776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Types of Seizure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Tonic – Stiffening of muscles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Tonic-Clonic – Stiffening of muscles, followed by shaking.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Myoclonic – Sudden jerks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Atonic – sudden relaxation of muscles – drops to floor.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Absence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Risks associated with seizures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During some seizures, people can injure themselves, develop other medical problems, or have a life-threatening emergency. 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overall risk of dying for people with epilepsy is 1.6 to 3 times higher than for people without epilepsy (</a:t>
            </a:r>
            <a:r>
              <a:rPr b="0" lang="en-GB" sz="20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Epilepsy Foundation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General advice is to call an ambulance if someone has a seizure that lasts for more than 5 minutes (</a:t>
            </a:r>
            <a:r>
              <a:rPr b="0" lang="en-GB" sz="20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NHS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13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D0868FE6-3E83-49DF-BB64-F87A58FA126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Project Motivation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9871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Our Son is severely disabled, with issues including: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Autism,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Severe Learning Difficulties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Epilepsy.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We set up a video monitor to check on him: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One morning we noticed he looked odd on the video monitor.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He was having a serious seizure – we had to resuscitate him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Blue light trip to the hospital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only reason we went to check on him is that we happened to look at the video monitor.  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 u="sng">
                <a:solidFill>
                  <a:schemeClr val="dk1"/>
                </a:solidFill>
                <a:uFillTx/>
                <a:latin typeface="Arial"/>
              </a:rPr>
              <a:t>What we really needed was </a:t>
            </a:r>
            <a:r>
              <a:rPr b="1" lang="en-GB" sz="1600" spc="-1" strike="noStrike" u="sng">
                <a:solidFill>
                  <a:schemeClr val="dk1"/>
                </a:solidFill>
                <a:uFillTx/>
                <a:latin typeface="Arial"/>
              </a:rPr>
              <a:t>something to go ‘beep’ </a:t>
            </a:r>
            <a:r>
              <a:rPr b="0" lang="en-GB" sz="1600" spc="-1" strike="noStrike" u="sng">
                <a:solidFill>
                  <a:schemeClr val="dk1"/>
                </a:solidFill>
                <a:uFillTx/>
                <a:latin typeface="Arial"/>
              </a:rPr>
              <a:t>to make us look up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….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Commercial seizure detectors did exist at the time (2013), but they all relied on a pressure sensor in the bed….And Benjamin insisted on sleeping on the floor….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so I would have to make my own….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14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A2AC383A-7A70-440C-BCE8-6E6D49557AA7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Project Objectives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Monitor Benjamin in his bedroom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 (he is never alone anywhere else).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Preferably Non-contact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sensing as he is autistic and unlikely to tolerate being connected to things.  (we did not manage this, but did persuade him to wear a watch to monitor his movement)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Raise an alarm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to prompt us to check on him.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Later, as the project matured I extended it to being </a:t>
            </a: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Open Source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 and freely available to other people who might benefit from it, with the intention of making the lowest cost seizure detector possible (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http://openseizuredetector.org.uk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15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411B8925-CC4B-4224-A211-FB705BDF4D0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920" cy="1672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Seizure Detection Techniques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720" cy="19940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16"/>
          </p:nvPr>
        </p:nvSpPr>
        <p:spPr>
          <a:xfrm>
            <a:off x="8405280" y="6986160"/>
            <a:ext cx="1008720" cy="3283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8F45898F-15F6-4486-A044-83E465BBA132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Seizure Symptoms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400" cy="5695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Unusual brain activity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Movement of Limbs (3-8 Hz)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Falls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Breathing Rate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Heart Rate (?)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Skin Conductivity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‘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Odd’ Behaviour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…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..maybe more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17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68CD18DC-C71B-4AF1-9FA0-AA203138379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400" cy="91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Methods Available at the Time (2013)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58360" y="1013040"/>
            <a:ext cx="8870400" cy="56955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Electroencephalogram (EEG) – measurement of electrical activity in the brain (from 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Alotaiby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 et. al. 2014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19 electrodes attached to the head, so not practical in the home.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Bed monitor – detects vibration and possibly moisture.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But Benjamin slept on the floor, so no use.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18"/>
          </p:nvPr>
        </p:nvSpPr>
        <p:spPr>
          <a:xfrm>
            <a:off x="8321040" y="6858000"/>
            <a:ext cx="1005120" cy="4564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14178E13-7FF3-4744-BD15-7E4BC80D6CB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7" name="Picture 4" descr=""/>
          <p:cNvPicPr/>
          <p:nvPr/>
        </p:nvPicPr>
        <p:blipFill>
          <a:blip r:embed="rId3"/>
          <a:stretch/>
        </p:blipFill>
        <p:spPr>
          <a:xfrm>
            <a:off x="1441080" y="2002680"/>
            <a:ext cx="4303080" cy="310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24213</TotalTime>
  <Application>LibreOffice/24.2.6.2$Linux_X86_64 LibreOffice_project/420$Build-2</Application>
  <AppVersion>15.0000</AppVersion>
  <Words>2831</Words>
  <Paragraphs>289</Paragraphs>
  <Company>Lawrence Berkeley National Laboratory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2013-04-29T18:08:13Z</dcterms:created>
  <dc:creator>Patrick Jelinsky</dc:creator>
  <dc:description/>
  <dc:language>en-GB</dc:language>
  <cp:lastModifiedBy/>
  <cp:lastPrinted>2016-07-28T12:52:50Z</cp:lastPrinted>
  <dcterms:modified xsi:type="dcterms:W3CDTF">2024-11-03T20:58:20Z</dcterms:modified>
  <cp:revision>1401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Custom</vt:lpwstr>
  </property>
  <property fmtid="{D5CDD505-2E9C-101B-9397-08002B2CF9AE}" pid="4" name="Slides">
    <vt:i4>35</vt:i4>
  </property>
</Properties>
</file>